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9"/>
  </p:handoutMasterIdLst>
  <p:sldIdLst>
    <p:sldId id="256" r:id="rId2"/>
    <p:sldId id="274" r:id="rId3"/>
    <p:sldId id="257" r:id="rId4"/>
    <p:sldId id="272" r:id="rId5"/>
    <p:sldId id="263" r:id="rId6"/>
    <p:sldId id="264" r:id="rId7"/>
    <p:sldId id="273" r:id="rId8"/>
    <p:sldId id="266" r:id="rId9"/>
    <p:sldId id="267" r:id="rId10"/>
    <p:sldId id="268" r:id="rId11"/>
    <p:sldId id="258" r:id="rId12"/>
    <p:sldId id="271" r:id="rId13"/>
    <p:sldId id="259" r:id="rId14"/>
    <p:sldId id="270" r:id="rId15"/>
    <p:sldId id="261" r:id="rId16"/>
    <p:sldId id="262" r:id="rId17"/>
    <p:sldId id="269" r:id="rId18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49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EE8AC8-7DE4-44DF-84E3-6B99859C3908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E162B5-CC2E-452C-A01D-20F887E98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30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63C57-72C8-4DE5-B593-98129F0079F7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98C5-1B96-4222-A8FA-CFDA9241F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665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63C57-72C8-4DE5-B593-98129F0079F7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98C5-1B96-4222-A8FA-CFDA9241F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73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62B63C57-72C8-4DE5-B593-98129F0079F7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A90798C5-1B96-4222-A8FA-CFDA9241F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598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63C57-72C8-4DE5-B593-98129F0079F7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98C5-1B96-4222-A8FA-CFDA9241F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750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2B63C57-72C8-4DE5-B593-98129F0079F7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90798C5-1B96-4222-A8FA-CFDA9241F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2076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63C57-72C8-4DE5-B593-98129F0079F7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98C5-1B96-4222-A8FA-CFDA9241F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7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63C57-72C8-4DE5-B593-98129F0079F7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98C5-1B96-4222-A8FA-CFDA9241F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513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63C57-72C8-4DE5-B593-98129F0079F7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98C5-1B96-4222-A8FA-CFDA9241F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283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63C57-72C8-4DE5-B593-98129F0079F7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98C5-1B96-4222-A8FA-CFDA9241F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4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63C57-72C8-4DE5-B593-98129F0079F7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98C5-1B96-4222-A8FA-CFDA9241F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150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63C57-72C8-4DE5-B593-98129F0079F7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98C5-1B96-4222-A8FA-CFDA9241F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422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62B63C57-72C8-4DE5-B593-98129F0079F7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A90798C5-1B96-4222-A8FA-CFDA9241F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3194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Trans</a:t>
            </a:r>
            <a:r>
              <a:rPr lang="en-US" smtClean="0"/>
              <a:t>* 101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17711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Person-centered training for social service agencies working with the transgender community</a:t>
            </a:r>
          </a:p>
          <a:p>
            <a:endParaRPr lang="en-US" sz="3200" dirty="0"/>
          </a:p>
          <a:p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719" y="485304"/>
            <a:ext cx="1569308" cy="1830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0117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Department of Justice Guidance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VAWA (Violence Against Women Reauthorization Act) 2013</a:t>
            </a:r>
          </a:p>
          <a:p>
            <a:r>
              <a:rPr lang="en-US" sz="2800" dirty="0" smtClean="0"/>
              <a:t>Grant condition prohibits discrimination based on sexual orientation and gender identity.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“…Assign a beneficiary to a group or services which corresponds to the gender with which the beneficiary identifies” (HUD, 2015)</a:t>
            </a:r>
          </a:p>
          <a:p>
            <a:r>
              <a:rPr lang="en-US" sz="2800" dirty="0" smtClean="0"/>
              <a:t>Ensure services do no isolate or segregate victims based on gender identity.</a:t>
            </a:r>
          </a:p>
          <a:p>
            <a:r>
              <a:rPr lang="en-US" sz="2800" dirty="0" smtClean="0"/>
              <a:t>Best practice is to ask a transgender individual which group or service they which to join or access.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24950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Mythbusting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Facts vs Fear-mongering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7158" y="4275335"/>
            <a:ext cx="1952625" cy="181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60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813" y="659026"/>
            <a:ext cx="2993993" cy="22448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9402" y="578586"/>
            <a:ext cx="3101279" cy="232525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174" y="2059458"/>
            <a:ext cx="4339146" cy="30685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489" y="4108620"/>
            <a:ext cx="2719314" cy="20388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9691" y="3593755"/>
            <a:ext cx="2537254" cy="25372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030" y="516986"/>
            <a:ext cx="1999434" cy="13279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030" y="4804076"/>
            <a:ext cx="2143125" cy="18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4069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does the transgender community look like?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What people usually think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Men in dresses</a:t>
            </a:r>
          </a:p>
          <a:p>
            <a:r>
              <a:rPr lang="en-US" sz="2800" dirty="0" smtClean="0"/>
              <a:t>Pedophiles/deviants</a:t>
            </a:r>
          </a:p>
          <a:p>
            <a:r>
              <a:rPr lang="en-US" sz="2800" dirty="0" smtClean="0"/>
              <a:t>Drag Queens</a:t>
            </a:r>
          </a:p>
          <a:p>
            <a:r>
              <a:rPr lang="en-US" sz="2800" dirty="0" smtClean="0"/>
              <a:t>Dishonest/deceptive</a:t>
            </a:r>
          </a:p>
          <a:p>
            <a:r>
              <a:rPr lang="en-US" sz="2800" dirty="0" smtClean="0"/>
              <a:t>Confused</a:t>
            </a:r>
          </a:p>
          <a:p>
            <a:r>
              <a:rPr lang="en-US" sz="2800" dirty="0" smtClean="0"/>
              <a:t>Mentally Ill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What actually is</a:t>
            </a: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Gender is not defined by attire or body parts</a:t>
            </a:r>
          </a:p>
          <a:p>
            <a:r>
              <a:rPr lang="en-US" sz="2400" dirty="0" smtClean="0"/>
              <a:t>No more deviant than general population</a:t>
            </a:r>
          </a:p>
          <a:p>
            <a:r>
              <a:rPr lang="en-US" sz="2400" dirty="0" smtClean="0"/>
              <a:t>Drag is a costume.  Gender is core identity.</a:t>
            </a:r>
          </a:p>
          <a:p>
            <a:r>
              <a:rPr lang="en-US" sz="2400" dirty="0" smtClean="0"/>
              <a:t>Most transgender individuals are quite aware of their gender and have been since a young age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Dysphoria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099934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this important?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Statistics and context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658" y="189171"/>
            <a:ext cx="4534133" cy="1619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677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really at risk in housing?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500" dirty="0" smtClean="0"/>
              <a:t>42% of those accessing shelter services reported being housed in a setting that did not fit their gender identify</a:t>
            </a:r>
          </a:p>
          <a:p>
            <a:r>
              <a:rPr lang="en-US" sz="3500" dirty="0" smtClean="0"/>
              <a:t>Of those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3500" dirty="0" smtClean="0"/>
              <a:t>55% reported being harassed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3500" dirty="0" smtClean="0"/>
              <a:t>25% were physically assaulted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3500" dirty="0" smtClean="0"/>
              <a:t>22% were sexually assaulted</a:t>
            </a:r>
            <a:r>
              <a:rPr lang="en-US" sz="3200" dirty="0"/>
              <a:t>	</a:t>
            </a:r>
            <a:endParaRPr lang="en-US" sz="3200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(National Gay and Lesbian Task Force, 2011)</a:t>
            </a: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0452331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Affects of Discrimination/Loss of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Suicide rate – 41%</a:t>
            </a:r>
          </a:p>
          <a:p>
            <a:r>
              <a:rPr lang="en-US" sz="3200" dirty="0" smtClean="0"/>
              <a:t>Domestic Violence  - 19%</a:t>
            </a:r>
          </a:p>
          <a:p>
            <a:r>
              <a:rPr lang="en-US" sz="3200" dirty="0" smtClean="0"/>
              <a:t>Family rejection – 40%  (Suicide jumps to  51%)</a:t>
            </a:r>
          </a:p>
          <a:p>
            <a:r>
              <a:rPr lang="en-US" sz="3200" dirty="0" smtClean="0"/>
              <a:t>Marriage – 45%</a:t>
            </a:r>
          </a:p>
          <a:p>
            <a:r>
              <a:rPr lang="en-US" sz="3200" dirty="0" smtClean="0"/>
              <a:t>Loss of Friendships – 58%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(National Gay and Lesbian Task Force, 2011)	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4017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Williams Institute</a:t>
            </a:r>
          </a:p>
          <a:p>
            <a:r>
              <a:rPr lang="en-US" sz="3200" dirty="0" smtClean="0"/>
              <a:t>National Center for Transgender Equality</a:t>
            </a:r>
          </a:p>
          <a:p>
            <a:r>
              <a:rPr lang="en-US" sz="3200" dirty="0" smtClean="0"/>
              <a:t>PFLAG (Parents and Friends of Lesbians and Gays)</a:t>
            </a:r>
          </a:p>
          <a:p>
            <a:r>
              <a:rPr lang="en-US" sz="3200" dirty="0" smtClean="0"/>
              <a:t>Transgender Law Center</a:t>
            </a:r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paige.dula@gmail.com</a:t>
            </a:r>
          </a:p>
          <a:p>
            <a:pPr marL="0" indent="0">
              <a:buNone/>
            </a:pPr>
            <a:r>
              <a:rPr lang="en-US" sz="3200" dirty="0" smtClean="0"/>
              <a:t>storyj2@gmail.com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672" y="3745255"/>
            <a:ext cx="2857500" cy="208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940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WHO are we?</a:t>
            </a:r>
          </a:p>
          <a:p>
            <a:r>
              <a:rPr lang="en-US" sz="3200" dirty="0" smtClean="0"/>
              <a:t>WHAT are our credentials?</a:t>
            </a:r>
          </a:p>
          <a:p>
            <a:r>
              <a:rPr lang="en-US" sz="3200" dirty="0" smtClean="0"/>
              <a:t>WHY do we do what we do?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046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Increase knowledge about the transgender community</a:t>
            </a:r>
          </a:p>
          <a:p>
            <a:r>
              <a:rPr lang="en-US" sz="3200" dirty="0" smtClean="0"/>
              <a:t>Provide guidance on most appropriate pronouns and language</a:t>
            </a:r>
          </a:p>
          <a:p>
            <a:r>
              <a:rPr lang="en-US" sz="3200" dirty="0" smtClean="0"/>
              <a:t>Challenge myths and negative stereotypes</a:t>
            </a:r>
          </a:p>
          <a:p>
            <a:r>
              <a:rPr lang="en-US" sz="3200" dirty="0" smtClean="0"/>
              <a:t>Foster safe spaces for the transgender community when accessing social services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073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Training 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Safe Space</a:t>
            </a:r>
          </a:p>
          <a:p>
            <a:r>
              <a:rPr lang="en-US" sz="3200" dirty="0" smtClean="0"/>
              <a:t>Okay to feel discomfort</a:t>
            </a:r>
          </a:p>
          <a:p>
            <a:r>
              <a:rPr lang="en-US" sz="3200" dirty="0" smtClean="0"/>
              <a:t>Okay to not know the language/customs </a:t>
            </a:r>
            <a:r>
              <a:rPr lang="en-US" sz="3200" b="1" i="1" dirty="0" smtClean="0"/>
              <a:t>at the beginning</a:t>
            </a:r>
          </a:p>
          <a:p>
            <a:r>
              <a:rPr lang="en-US" sz="3200" dirty="0" smtClean="0"/>
              <a:t>Fostering constructive dialogue/discourse</a:t>
            </a:r>
          </a:p>
          <a:p>
            <a:r>
              <a:rPr lang="en-US" sz="3200" dirty="0" smtClean="0"/>
              <a:t>Ask questions even if you don’t know exactly how to ask it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69651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Words Work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Understanding the power of language when working with the transgender community.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2644" y="295016"/>
            <a:ext cx="2857500" cy="208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114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Names and Pronouns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He/him/his = Male identified</a:t>
            </a:r>
          </a:p>
          <a:p>
            <a:r>
              <a:rPr lang="en-US" sz="3200" dirty="0" smtClean="0"/>
              <a:t>She/her/hers = Female identified</a:t>
            </a:r>
          </a:p>
          <a:p>
            <a:r>
              <a:rPr lang="en-US" sz="3200" dirty="0" smtClean="0"/>
              <a:t>They/them/theirs = Gender neutral</a:t>
            </a:r>
          </a:p>
        </p:txBody>
      </p:sp>
    </p:spTree>
    <p:extLst>
      <p:ext uri="{BB962C8B-B14F-4D97-AF65-F5344CB8AC3E}">
        <p14:creationId xmlns:p14="http://schemas.microsoft.com/office/powerpoint/2010/main" val="323019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Rules to follow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Always call the person by the name they go by even if its not what is on their legal documents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When </a:t>
            </a:r>
            <a:r>
              <a:rPr lang="en-US" sz="2400" dirty="0"/>
              <a:t>in doubt…ASK!  They appreciate the thought and you’ll avoid looking like you don’t care.</a:t>
            </a:r>
          </a:p>
          <a:p>
            <a:r>
              <a:rPr lang="en-US" sz="2400" dirty="0"/>
              <a:t>NEVER USE “IT”, “he/she” or “shim”…it’s a shame we have to put that up there…but it happens.</a:t>
            </a:r>
          </a:p>
          <a:p>
            <a:r>
              <a:rPr lang="en-US" sz="2400" dirty="0"/>
              <a:t>Always call the person by the name they go by even if its not what is on their legal documents.</a:t>
            </a:r>
          </a:p>
          <a:p>
            <a:r>
              <a:rPr lang="en-US" sz="2400" dirty="0"/>
              <a:t>Gender is defined by the brain not by the body parts. (</a:t>
            </a:r>
            <a:r>
              <a:rPr lang="en-US" sz="2400" dirty="0" err="1"/>
              <a:t>Genderbread</a:t>
            </a:r>
            <a:r>
              <a:rPr lang="en-US" sz="2400" dirty="0"/>
              <a:t> Person)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392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Housing Transgender People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does HUD and other federal agencies say?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0267" y="169042"/>
            <a:ext cx="1725311" cy="1725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879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Equal Access Rule (HUD Notice CPD-15-02)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800" dirty="0" smtClean="0"/>
              <a:t>Issued 2/20/15</a:t>
            </a:r>
          </a:p>
          <a:p>
            <a:r>
              <a:rPr lang="en-US" sz="2800" dirty="0" smtClean="0"/>
              <a:t>HUD-funded programs provide equal access regardless of sexual orientation or gender identity.</a:t>
            </a:r>
          </a:p>
          <a:p>
            <a:r>
              <a:rPr lang="en-US" sz="2800" dirty="0" smtClean="0"/>
              <a:t>Prohibits asking about sexual orientation or gender identity in determining eligibility</a:t>
            </a:r>
          </a:p>
          <a:p>
            <a:r>
              <a:rPr lang="en-US" sz="2800" dirty="0" smtClean="0"/>
              <a:t>Place client based on self-identified gender</a:t>
            </a:r>
          </a:p>
          <a:p>
            <a:r>
              <a:rPr lang="en-US" sz="2800" dirty="0" smtClean="0"/>
              <a:t>Consider health and safety concerns</a:t>
            </a:r>
          </a:p>
          <a:p>
            <a:r>
              <a:rPr lang="en-US" sz="2800" dirty="0" smtClean="0"/>
              <a:t>Assignment or reassignment not based on complaints due to gender non-conformity. </a:t>
            </a:r>
          </a:p>
          <a:p>
            <a:r>
              <a:rPr lang="en-US" sz="2800" dirty="0" smtClean="0"/>
              <a:t>No legitimate reason to request documentation of a person’s sex (mismatched docs)</a:t>
            </a:r>
          </a:p>
          <a:p>
            <a:r>
              <a:rPr lang="en-US" sz="2800" dirty="0" smtClean="0"/>
              <a:t>Responsibility of recipient to ensure that it and it </a:t>
            </a:r>
            <a:r>
              <a:rPr lang="en-US" sz="2800" dirty="0" err="1" smtClean="0"/>
              <a:t>subrecipients</a:t>
            </a:r>
            <a:r>
              <a:rPr lang="en-US" sz="2800" dirty="0"/>
              <a:t> </a:t>
            </a:r>
            <a:r>
              <a:rPr lang="en-US" sz="2800" dirty="0" smtClean="0"/>
              <a:t>comply with Equal Access Rule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471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TotalTime>177</TotalTime>
  <Words>603</Words>
  <Application>Microsoft Office PowerPoint</Application>
  <PresentationFormat>Widescreen</PresentationFormat>
  <Paragraphs>89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Calibri</vt:lpstr>
      <vt:lpstr>Corbel</vt:lpstr>
      <vt:lpstr>Wingdings</vt:lpstr>
      <vt:lpstr>Banded</vt:lpstr>
      <vt:lpstr>Trans* 101</vt:lpstr>
      <vt:lpstr>Introduction</vt:lpstr>
      <vt:lpstr>Goals</vt:lpstr>
      <vt:lpstr>Training Expectations</vt:lpstr>
      <vt:lpstr>What Words Work</vt:lpstr>
      <vt:lpstr>Names and Pronouns</vt:lpstr>
      <vt:lpstr>Rules to follow</vt:lpstr>
      <vt:lpstr>Housing Transgender People</vt:lpstr>
      <vt:lpstr>Equal Access Rule (HUD Notice CPD-15-02)</vt:lpstr>
      <vt:lpstr>Department of Justice Guidance</vt:lpstr>
      <vt:lpstr>Mythbusting</vt:lpstr>
      <vt:lpstr>PowerPoint Presentation</vt:lpstr>
      <vt:lpstr>What does the transgender community look like?</vt:lpstr>
      <vt:lpstr>Why is this important?</vt:lpstr>
      <vt:lpstr>Who is really at risk in housing?</vt:lpstr>
      <vt:lpstr>Affects of Discrimination/Loss of Support</vt:lpstr>
      <vt:lpstr>Resources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Trans* 101</dc:title>
  <dc:creator>Paige Dula</dc:creator>
  <cp:lastModifiedBy>Jen</cp:lastModifiedBy>
  <cp:revision>24</cp:revision>
  <cp:lastPrinted>2015-05-03T15:01:29Z</cp:lastPrinted>
  <dcterms:created xsi:type="dcterms:W3CDTF">2015-04-19T20:34:24Z</dcterms:created>
  <dcterms:modified xsi:type="dcterms:W3CDTF">2015-05-28T01:21:31Z</dcterms:modified>
</cp:coreProperties>
</file>